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13"/>
  </p:notesMasterIdLst>
  <p:handoutMasterIdLst>
    <p:handoutMasterId r:id="rId14"/>
  </p:handoutMasterIdLst>
  <p:sldIdLst>
    <p:sldId id="434" r:id="rId2"/>
    <p:sldId id="451" r:id="rId3"/>
    <p:sldId id="454" r:id="rId4"/>
    <p:sldId id="406" r:id="rId5"/>
    <p:sldId id="452" r:id="rId6"/>
    <p:sldId id="456" r:id="rId7"/>
    <p:sldId id="457" r:id="rId8"/>
    <p:sldId id="455" r:id="rId9"/>
    <p:sldId id="458" r:id="rId10"/>
    <p:sldId id="459" r:id="rId11"/>
    <p:sldId id="449"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DEA9A6"/>
    <a:srgbClr val="B5F1D6"/>
    <a:srgbClr val="1BBB6F"/>
    <a:srgbClr val="C3C3EB"/>
    <a:srgbClr val="B0DD7F"/>
    <a:srgbClr val="A9BCC3"/>
    <a:srgbClr val="FFFF66"/>
    <a:srgbClr val="B8C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1" autoAdjust="0"/>
  </p:normalViewPr>
  <p:slideViewPr>
    <p:cSldViewPr>
      <p:cViewPr varScale="1">
        <p:scale>
          <a:sx n="56" d="100"/>
          <a:sy n="56" d="100"/>
        </p:scale>
        <p:origin x="1380" y="60"/>
      </p:cViewPr>
      <p:guideLst>
        <p:guide orient="horz" pos="2160"/>
        <p:guide pos="2880"/>
      </p:guideLst>
    </p:cSldViewPr>
  </p:slideViewPr>
  <p:outlineViewPr>
    <p:cViewPr>
      <p:scale>
        <a:sx n="33" d="100"/>
        <a:sy n="33" d="100"/>
      </p:scale>
      <p:origin x="0" y="274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4" d="100"/>
          <a:sy n="84" d="100"/>
        </p:scale>
        <p:origin x="-2126" y="37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3177" tIns="46589" rIns="93177" bIns="46589" rtlCol="0"/>
          <a:lstStyle>
            <a:lvl1pPr algn="l" eaLnBrk="0" hangingPunct="0">
              <a:defRPr sz="1200" dirty="0">
                <a:cs typeface="+mn-cs"/>
              </a:defRPr>
            </a:lvl1pPr>
          </a:lstStyle>
          <a:p>
            <a:pPr>
              <a:defRPr/>
            </a:pPr>
            <a:endParaRPr lang="en-US" dirty="0"/>
          </a:p>
        </p:txBody>
      </p:sp>
      <p:sp>
        <p:nvSpPr>
          <p:cNvPr id="3" name="Date Placeholder 2"/>
          <p:cNvSpPr>
            <a:spLocks noGrp="1"/>
          </p:cNvSpPr>
          <p:nvPr>
            <p:ph type="dt" sz="quarter" idx="1"/>
          </p:nvPr>
        </p:nvSpPr>
        <p:spPr>
          <a:xfrm>
            <a:off x="3884028" y="0"/>
            <a:ext cx="2972421" cy="465138"/>
          </a:xfrm>
          <a:prstGeom prst="rect">
            <a:avLst/>
          </a:prstGeom>
        </p:spPr>
        <p:txBody>
          <a:bodyPr vert="horz" lIns="93177" tIns="46589" rIns="93177" bIns="46589" rtlCol="0"/>
          <a:lstStyle>
            <a:lvl1pPr algn="r" eaLnBrk="0" hangingPunct="0">
              <a:defRPr sz="1200">
                <a:cs typeface="+mn-cs"/>
              </a:defRPr>
            </a:lvl1pPr>
          </a:lstStyle>
          <a:p>
            <a:pPr>
              <a:defRPr/>
            </a:pPr>
            <a:fld id="{C4062A87-432A-451A-8EB5-10A8A1254A3C}" type="datetimeFigureOut">
              <a:rPr lang="en-US"/>
              <a:pPr>
                <a:defRPr/>
              </a:pPr>
              <a:t>4/15/2015</a:t>
            </a:fld>
            <a:endParaRPr lang="en-US" dirty="0"/>
          </a:p>
        </p:txBody>
      </p:sp>
      <p:sp>
        <p:nvSpPr>
          <p:cNvPr id="4" name="Footer Placeholder 3"/>
          <p:cNvSpPr>
            <a:spLocks noGrp="1"/>
          </p:cNvSpPr>
          <p:nvPr>
            <p:ph type="ftr" sz="quarter" idx="2"/>
          </p:nvPr>
        </p:nvSpPr>
        <p:spPr>
          <a:xfrm>
            <a:off x="2" y="8829675"/>
            <a:ext cx="2972421" cy="465138"/>
          </a:xfrm>
          <a:prstGeom prst="rect">
            <a:avLst/>
          </a:prstGeom>
        </p:spPr>
        <p:txBody>
          <a:bodyPr vert="horz" lIns="93177" tIns="46589" rIns="93177" bIns="46589" rtlCol="0" anchor="b"/>
          <a:lstStyle>
            <a:lvl1pPr algn="l" eaLnBrk="0" hangingPunct="0">
              <a:defRPr sz="1200" dirty="0">
                <a:cs typeface="+mn-cs"/>
              </a:defRPr>
            </a:lvl1pPr>
          </a:lstStyle>
          <a:p>
            <a:pPr>
              <a:defRPr/>
            </a:pPr>
            <a:endParaRPr lang="en-US" dirty="0"/>
          </a:p>
        </p:txBody>
      </p:sp>
      <p:sp>
        <p:nvSpPr>
          <p:cNvPr id="5" name="Slide Number Placeholder 4"/>
          <p:cNvSpPr>
            <a:spLocks noGrp="1"/>
          </p:cNvSpPr>
          <p:nvPr>
            <p:ph type="sldNum" sz="quarter" idx="3"/>
          </p:nvPr>
        </p:nvSpPr>
        <p:spPr>
          <a:xfrm>
            <a:off x="3884028" y="8829675"/>
            <a:ext cx="2972421" cy="465138"/>
          </a:xfrm>
          <a:prstGeom prst="rect">
            <a:avLst/>
          </a:prstGeom>
        </p:spPr>
        <p:txBody>
          <a:bodyPr vert="horz" lIns="93177" tIns="46589" rIns="93177" bIns="46589" rtlCol="0" anchor="b"/>
          <a:lstStyle>
            <a:lvl1pPr algn="r" eaLnBrk="0" hangingPunct="0">
              <a:defRPr sz="1200">
                <a:cs typeface="+mn-cs"/>
              </a:defRPr>
            </a:lvl1pPr>
          </a:lstStyle>
          <a:p>
            <a:pPr>
              <a:defRPr/>
            </a:pPr>
            <a:fld id="{0B6EEBD4-CA0B-40E6-806E-7447C1CEB139}" type="slidenum">
              <a:rPr lang="en-US"/>
              <a:pPr>
                <a:defRPr/>
              </a:pPr>
              <a:t>‹#›</a:t>
            </a:fld>
            <a:endParaRPr lang="en-US" dirty="0"/>
          </a:p>
        </p:txBody>
      </p:sp>
    </p:spTree>
    <p:extLst>
      <p:ext uri="{BB962C8B-B14F-4D97-AF65-F5344CB8AC3E}">
        <p14:creationId xmlns:p14="http://schemas.microsoft.com/office/powerpoint/2010/main" val="3599496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dirty="0">
                <a:cs typeface="+mn-cs"/>
              </a:defRPr>
            </a:lvl1pPr>
          </a:lstStyle>
          <a:p>
            <a:pPr>
              <a:defRPr/>
            </a:pPr>
            <a:endParaRPr lang="en-US" dirty="0"/>
          </a:p>
        </p:txBody>
      </p:sp>
      <p:sp>
        <p:nvSpPr>
          <p:cNvPr id="3" name="Date Placeholder 2"/>
          <p:cNvSpPr>
            <a:spLocks noGrp="1"/>
          </p:cNvSpPr>
          <p:nvPr>
            <p:ph type="dt" idx="1"/>
          </p:nvPr>
        </p:nvSpPr>
        <p:spPr>
          <a:xfrm>
            <a:off x="3884028" y="0"/>
            <a:ext cx="2972421" cy="465138"/>
          </a:xfrm>
          <a:prstGeom prst="rect">
            <a:avLst/>
          </a:prstGeom>
        </p:spPr>
        <p:txBody>
          <a:bodyPr vert="horz" lIns="91440" tIns="45720" rIns="91440" bIns="45720" rtlCol="0"/>
          <a:lstStyle>
            <a:lvl1pPr algn="r">
              <a:defRPr sz="1200">
                <a:cs typeface="+mn-cs"/>
              </a:defRPr>
            </a:lvl1pPr>
          </a:lstStyle>
          <a:p>
            <a:pPr>
              <a:defRPr/>
            </a:pPr>
            <a:fld id="{DD551AE0-340A-4417-B9B2-6828585BFC5A}" type="datetimeFigureOut">
              <a:rPr lang="en-US"/>
              <a:pPr>
                <a:defRPr/>
              </a:pPr>
              <a:t>4/15/2015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675"/>
            <a:ext cx="2972421" cy="465138"/>
          </a:xfrm>
          <a:prstGeom prst="rect">
            <a:avLst/>
          </a:prstGeom>
        </p:spPr>
        <p:txBody>
          <a:bodyPr vert="horz" lIns="91440" tIns="45720" rIns="91440" bIns="45720" rtlCol="0" anchor="b"/>
          <a:lstStyle>
            <a:lvl1pPr algn="l">
              <a:defRPr sz="1200" dirty="0">
                <a:cs typeface="+mn-cs"/>
              </a:defRPr>
            </a:lvl1pPr>
          </a:lstStyle>
          <a:p>
            <a:pPr>
              <a:defRPr/>
            </a:pPr>
            <a:endParaRPr lang="en-US" dirty="0"/>
          </a:p>
        </p:txBody>
      </p:sp>
      <p:sp>
        <p:nvSpPr>
          <p:cNvPr id="7" name="Slide Number Placeholder 6"/>
          <p:cNvSpPr>
            <a:spLocks noGrp="1"/>
          </p:cNvSpPr>
          <p:nvPr>
            <p:ph type="sldNum" sz="quarter" idx="5"/>
          </p:nvPr>
        </p:nvSpPr>
        <p:spPr>
          <a:xfrm>
            <a:off x="3884028" y="8829675"/>
            <a:ext cx="2972421" cy="465138"/>
          </a:xfrm>
          <a:prstGeom prst="rect">
            <a:avLst/>
          </a:prstGeom>
        </p:spPr>
        <p:txBody>
          <a:bodyPr vert="horz" lIns="91440" tIns="45720" rIns="91440" bIns="45720" rtlCol="0" anchor="b"/>
          <a:lstStyle>
            <a:lvl1pPr algn="r">
              <a:defRPr sz="1200">
                <a:cs typeface="+mn-cs"/>
              </a:defRPr>
            </a:lvl1pPr>
          </a:lstStyle>
          <a:p>
            <a:pPr>
              <a:defRPr/>
            </a:pPr>
            <a:fld id="{F76E102D-16EE-47FA-AC12-4CF69608E5DE}" type="slidenum">
              <a:rPr lang="en-US"/>
              <a:pPr>
                <a:defRPr/>
              </a:pPr>
              <a:t>‹#›</a:t>
            </a:fld>
            <a:endParaRPr lang="en-US" dirty="0"/>
          </a:p>
        </p:txBody>
      </p:sp>
    </p:spTree>
    <p:extLst>
      <p:ext uri="{BB962C8B-B14F-4D97-AF65-F5344CB8AC3E}">
        <p14:creationId xmlns:p14="http://schemas.microsoft.com/office/powerpoint/2010/main" val="673793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 REFLECT ON THE SCORES, IT IS BOTH A CHALLENGE AND OPPORTUNITY.  WE CAN WORK TO:</a:t>
            </a:r>
          </a:p>
          <a:p>
            <a:endParaRPr lang="en-US" dirty="0" smtClean="0"/>
          </a:p>
          <a:p>
            <a:r>
              <a:rPr lang="en-US" dirty="0" smtClean="0"/>
              <a:t>CREATE A COMMON FOCUS WHERE NEEDED</a:t>
            </a:r>
          </a:p>
          <a:p>
            <a:endParaRPr lang="en-US" dirty="0" smtClean="0"/>
          </a:p>
          <a:p>
            <a:r>
              <a:rPr lang="en-US" dirty="0" smtClean="0"/>
              <a:t>CONTINUE TO PUSH HIGH EXPECTATIONS FOR STUDENTS AND STAFF</a:t>
            </a:r>
          </a:p>
          <a:p>
            <a:endParaRPr lang="en-US" dirty="0" smtClean="0"/>
          </a:p>
          <a:p>
            <a:r>
              <a:rPr lang="en-US" dirty="0" smtClean="0"/>
              <a:t>CONTINUE TO REFINE AND DEVELOP A RIGOROUS CURRICULUM IN ALL AREAS</a:t>
            </a:r>
          </a:p>
          <a:p>
            <a:endParaRPr lang="en-US" dirty="0" smtClean="0"/>
          </a:p>
          <a:p>
            <a:r>
              <a:rPr lang="en-US" dirty="0" smtClean="0"/>
              <a:t>AND, MEASURE AND EVALUATE PROGRESS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76E102D-16EE-47FA-AC12-4CF69608E5DE}" type="slidenum">
              <a:rPr lang="en-US" smtClean="0"/>
              <a:pPr>
                <a:defRPr/>
              </a:pPr>
              <a:t>4</a:t>
            </a:fld>
            <a:endParaRPr lang="en-US" dirty="0"/>
          </a:p>
        </p:txBody>
      </p:sp>
    </p:spTree>
    <p:extLst>
      <p:ext uri="{BB962C8B-B14F-4D97-AF65-F5344CB8AC3E}">
        <p14:creationId xmlns:p14="http://schemas.microsoft.com/office/powerpoint/2010/main" val="199739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a:solidFill>
                  <a:schemeClr val="tx2"/>
                </a:solidFill>
                <a:latin typeface="Frutiger LT 45 Light" pitchFamily="34" charset="0"/>
                <a:cs typeface="Arial" panose="020B0604020202020204" pitchFamily="34" charset="0"/>
              </a:defRPr>
            </a:lvl1pPr>
            <a:lvl2pPr marL="742950" indent="-285750" defTabSz="930275" eaLnBrk="0" hangingPunct="0">
              <a:defRPr sz="4400">
                <a:solidFill>
                  <a:schemeClr val="tx2"/>
                </a:solidFill>
                <a:latin typeface="Frutiger LT 45 Light" pitchFamily="34" charset="0"/>
                <a:cs typeface="Arial" panose="020B0604020202020204" pitchFamily="34" charset="0"/>
              </a:defRPr>
            </a:lvl2pPr>
            <a:lvl3pPr marL="1143000" indent="-228600" defTabSz="930275" eaLnBrk="0" hangingPunct="0">
              <a:defRPr sz="4400">
                <a:solidFill>
                  <a:schemeClr val="tx2"/>
                </a:solidFill>
                <a:latin typeface="Frutiger LT 45 Light" pitchFamily="34" charset="0"/>
                <a:cs typeface="Arial" panose="020B0604020202020204" pitchFamily="34" charset="0"/>
              </a:defRPr>
            </a:lvl3pPr>
            <a:lvl4pPr marL="1600200" indent="-228600" defTabSz="930275" eaLnBrk="0" hangingPunct="0">
              <a:defRPr sz="4400">
                <a:solidFill>
                  <a:schemeClr val="tx2"/>
                </a:solidFill>
                <a:latin typeface="Frutiger LT 45 Light" pitchFamily="34" charset="0"/>
                <a:cs typeface="Arial" panose="020B0604020202020204" pitchFamily="34" charset="0"/>
              </a:defRPr>
            </a:lvl4pPr>
            <a:lvl5pPr marL="2057400" indent="-228600" defTabSz="930275" eaLnBrk="0" hangingPunct="0">
              <a:defRPr sz="4400">
                <a:solidFill>
                  <a:schemeClr val="tx2"/>
                </a:solidFill>
                <a:latin typeface="Frutiger LT 45 Light" pitchFamily="34" charset="0"/>
                <a:cs typeface="Arial" panose="020B0604020202020204" pitchFamily="34" charset="0"/>
              </a:defRPr>
            </a:lvl5pPr>
            <a:lvl6pPr marL="25146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6pPr>
            <a:lvl7pPr marL="29718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7pPr>
            <a:lvl8pPr marL="34290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8pPr>
            <a:lvl9pPr marL="38862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9pPr>
          </a:lstStyle>
          <a:p>
            <a:pPr eaLnBrk="1" hangingPunct="1"/>
            <a:fld id="{10D92391-50AD-4085-9437-265D14BD80A1}" type="slidenum">
              <a:rPr lang="en-US" altLang="en-US" sz="1200">
                <a:solidFill>
                  <a:schemeClr val="tx1"/>
                </a:solidFill>
                <a:latin typeface="Arial" panose="020B0604020202020204" pitchFamily="34" charset="0"/>
              </a:rPr>
              <a:pPr eaLnBrk="1" hangingPunct="1"/>
              <a:t>6</a:t>
            </a:fld>
            <a:endParaRPr lang="en-US" altLang="en-US" sz="1200">
              <a:solidFill>
                <a:schemeClr val="tx1"/>
              </a:solidFill>
              <a:latin typeface="Arial" panose="020B0604020202020204" pitchFamily="34" charset="0"/>
            </a:endParaRPr>
          </a:p>
        </p:txBody>
      </p:sp>
    </p:spTree>
    <p:extLst>
      <p:ext uri="{BB962C8B-B14F-4D97-AF65-F5344CB8AC3E}">
        <p14:creationId xmlns:p14="http://schemas.microsoft.com/office/powerpoint/2010/main" val="86218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a:solidFill>
                  <a:schemeClr val="tx2"/>
                </a:solidFill>
                <a:latin typeface="Frutiger LT 45 Light" pitchFamily="34" charset="0"/>
                <a:cs typeface="Arial" panose="020B0604020202020204" pitchFamily="34" charset="0"/>
              </a:defRPr>
            </a:lvl1pPr>
            <a:lvl2pPr marL="742950" indent="-285750" defTabSz="930275" eaLnBrk="0" hangingPunct="0">
              <a:defRPr sz="4400">
                <a:solidFill>
                  <a:schemeClr val="tx2"/>
                </a:solidFill>
                <a:latin typeface="Frutiger LT 45 Light" pitchFamily="34" charset="0"/>
                <a:cs typeface="Arial" panose="020B0604020202020204" pitchFamily="34" charset="0"/>
              </a:defRPr>
            </a:lvl2pPr>
            <a:lvl3pPr marL="1143000" indent="-228600" defTabSz="930275" eaLnBrk="0" hangingPunct="0">
              <a:defRPr sz="4400">
                <a:solidFill>
                  <a:schemeClr val="tx2"/>
                </a:solidFill>
                <a:latin typeface="Frutiger LT 45 Light" pitchFamily="34" charset="0"/>
                <a:cs typeface="Arial" panose="020B0604020202020204" pitchFamily="34" charset="0"/>
              </a:defRPr>
            </a:lvl3pPr>
            <a:lvl4pPr marL="1600200" indent="-228600" defTabSz="930275" eaLnBrk="0" hangingPunct="0">
              <a:defRPr sz="4400">
                <a:solidFill>
                  <a:schemeClr val="tx2"/>
                </a:solidFill>
                <a:latin typeface="Frutiger LT 45 Light" pitchFamily="34" charset="0"/>
                <a:cs typeface="Arial" panose="020B0604020202020204" pitchFamily="34" charset="0"/>
              </a:defRPr>
            </a:lvl4pPr>
            <a:lvl5pPr marL="2057400" indent="-228600" defTabSz="930275" eaLnBrk="0" hangingPunct="0">
              <a:defRPr sz="4400">
                <a:solidFill>
                  <a:schemeClr val="tx2"/>
                </a:solidFill>
                <a:latin typeface="Frutiger LT 45 Light" pitchFamily="34" charset="0"/>
                <a:cs typeface="Arial" panose="020B0604020202020204" pitchFamily="34" charset="0"/>
              </a:defRPr>
            </a:lvl5pPr>
            <a:lvl6pPr marL="25146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6pPr>
            <a:lvl7pPr marL="29718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7pPr>
            <a:lvl8pPr marL="34290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8pPr>
            <a:lvl9pPr marL="3886200" indent="-228600" algn="ctr" defTabSz="930275" eaLnBrk="0" fontAlgn="base" hangingPunct="0">
              <a:spcBef>
                <a:spcPct val="0"/>
              </a:spcBef>
              <a:spcAft>
                <a:spcPct val="0"/>
              </a:spcAft>
              <a:defRPr sz="4400">
                <a:solidFill>
                  <a:schemeClr val="tx2"/>
                </a:solidFill>
                <a:latin typeface="Frutiger LT 45 Light" pitchFamily="34" charset="0"/>
                <a:cs typeface="Arial" panose="020B0604020202020204" pitchFamily="34" charset="0"/>
              </a:defRPr>
            </a:lvl9pPr>
          </a:lstStyle>
          <a:p>
            <a:pPr eaLnBrk="1" hangingPunct="1"/>
            <a:fld id="{803019A1-499F-47D3-9F47-6A1A270CFCE0}" type="slidenum">
              <a:rPr lang="en-US" altLang="en-US" sz="1200">
                <a:solidFill>
                  <a:schemeClr val="tx1"/>
                </a:solidFill>
                <a:latin typeface="Arial" panose="020B0604020202020204" pitchFamily="34" charset="0"/>
              </a:rPr>
              <a:pPr eaLnBrk="1" hangingPunct="1"/>
              <a:t>7</a:t>
            </a:fld>
            <a:endParaRPr lang="en-US" altLang="en-US" sz="1200">
              <a:solidFill>
                <a:schemeClr val="tx1"/>
              </a:solidFill>
              <a:latin typeface="Arial" panose="020B0604020202020204" pitchFamily="34" charset="0"/>
            </a:endParaRPr>
          </a:p>
        </p:txBody>
      </p:sp>
    </p:spTree>
    <p:extLst>
      <p:ext uri="{BB962C8B-B14F-4D97-AF65-F5344CB8AC3E}">
        <p14:creationId xmlns:p14="http://schemas.microsoft.com/office/powerpoint/2010/main" val="419126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76E102D-16EE-47FA-AC12-4CF69608E5DE}" type="slidenum">
              <a:rPr lang="en-US" smtClean="0"/>
              <a:pPr>
                <a:defRPr/>
              </a:pPr>
              <a:t>11</a:t>
            </a:fld>
            <a:endParaRPr lang="en-US" dirty="0"/>
          </a:p>
        </p:txBody>
      </p:sp>
    </p:spTree>
    <p:extLst>
      <p:ext uri="{BB962C8B-B14F-4D97-AF65-F5344CB8AC3E}">
        <p14:creationId xmlns:p14="http://schemas.microsoft.com/office/powerpoint/2010/main" val="23402382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B5D32F0C-7178-46D5-8A0C-551E8FDCF396}" type="slidenum">
              <a:rPr lang="en-US" smtClean="0"/>
              <a:pPr>
                <a:defRPr/>
              </a:pPr>
              <a:t>‹#›</a:t>
            </a:fld>
            <a:endParaRPr lang="en-US" dirty="0"/>
          </a:p>
        </p:txBody>
      </p:sp>
    </p:spTree>
    <p:extLst>
      <p:ext uri="{BB962C8B-B14F-4D97-AF65-F5344CB8AC3E}">
        <p14:creationId xmlns:p14="http://schemas.microsoft.com/office/powerpoint/2010/main" val="379939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E30CB03-263A-42B4-9877-C65050FD569A}" type="slidenum">
              <a:rPr lang="en-US" smtClean="0"/>
              <a:pPr>
                <a:defRPr/>
              </a:pPr>
              <a:t>‹#›</a:t>
            </a:fld>
            <a:endParaRPr lang="en-US" dirty="0"/>
          </a:p>
        </p:txBody>
      </p:sp>
    </p:spTree>
    <p:extLst>
      <p:ext uri="{BB962C8B-B14F-4D97-AF65-F5344CB8AC3E}">
        <p14:creationId xmlns:p14="http://schemas.microsoft.com/office/powerpoint/2010/main" val="183352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EE1CB6A-EE40-4914-96F9-647BB152BFB7}" type="slidenum">
              <a:rPr lang="en-US" smtClean="0"/>
              <a:pPr>
                <a:defRPr/>
              </a:pPr>
              <a:t>‹#›</a:t>
            </a:fld>
            <a:endParaRPr lang="en-US" dirty="0"/>
          </a:p>
        </p:txBody>
      </p:sp>
    </p:spTree>
    <p:extLst>
      <p:ext uri="{BB962C8B-B14F-4D97-AF65-F5344CB8AC3E}">
        <p14:creationId xmlns:p14="http://schemas.microsoft.com/office/powerpoint/2010/main" val="181551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B7540EC-52CF-4481-8AF6-5DB17A6C4AAC}" type="slidenum">
              <a:rPr lang="en-US" smtClean="0"/>
              <a:pPr>
                <a:defRPr/>
              </a:pPr>
              <a:t>‹#›</a:t>
            </a:fld>
            <a:endParaRPr lang="en-US" dirty="0"/>
          </a:p>
        </p:txBody>
      </p:sp>
    </p:spTree>
    <p:extLst>
      <p:ext uri="{BB962C8B-B14F-4D97-AF65-F5344CB8AC3E}">
        <p14:creationId xmlns:p14="http://schemas.microsoft.com/office/powerpoint/2010/main" val="11285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CDAAFFAB-76A8-412E-8AF2-2E8B6735D64E}" type="slidenum">
              <a:rPr lang="en-US" smtClean="0"/>
              <a:pPr>
                <a:defRPr/>
              </a:pPr>
              <a:t>‹#›</a:t>
            </a:fld>
            <a:endParaRPr lang="en-US" dirty="0"/>
          </a:p>
        </p:txBody>
      </p:sp>
    </p:spTree>
    <p:extLst>
      <p:ext uri="{BB962C8B-B14F-4D97-AF65-F5344CB8AC3E}">
        <p14:creationId xmlns:p14="http://schemas.microsoft.com/office/powerpoint/2010/main" val="40076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86DB3BA-52A2-4533-958D-217208F90836}" type="slidenum">
              <a:rPr lang="en-US" smtClean="0"/>
              <a:pPr>
                <a:defRPr/>
              </a:pPr>
              <a:t>‹#›</a:t>
            </a:fld>
            <a:endParaRPr lang="en-US" dirty="0"/>
          </a:p>
        </p:txBody>
      </p:sp>
    </p:spTree>
    <p:extLst>
      <p:ext uri="{BB962C8B-B14F-4D97-AF65-F5344CB8AC3E}">
        <p14:creationId xmlns:p14="http://schemas.microsoft.com/office/powerpoint/2010/main" val="43453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0EF63D6-785B-4823-B18B-35A2FDDACD31}" type="slidenum">
              <a:rPr lang="en-US" smtClean="0"/>
              <a:pPr>
                <a:defRPr/>
              </a:pPr>
              <a:t>‹#›</a:t>
            </a:fld>
            <a:endParaRPr lang="en-US" dirty="0"/>
          </a:p>
        </p:txBody>
      </p:sp>
    </p:spTree>
    <p:extLst>
      <p:ext uri="{BB962C8B-B14F-4D97-AF65-F5344CB8AC3E}">
        <p14:creationId xmlns:p14="http://schemas.microsoft.com/office/powerpoint/2010/main" val="377927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dirty="0"/>
          </a:p>
        </p:txBody>
      </p:sp>
      <p:sp>
        <p:nvSpPr>
          <p:cNvPr id="5" name="Slide Number Placeholder 4"/>
          <p:cNvSpPr>
            <a:spLocks noGrp="1"/>
          </p:cNvSpPr>
          <p:nvPr>
            <p:ph type="sldNum" sz="quarter" idx="12"/>
          </p:nvPr>
        </p:nvSpPr>
        <p:spPr/>
        <p:txBody>
          <a:bodyPr/>
          <a:lstStyle/>
          <a:p>
            <a:pPr>
              <a:defRPr/>
            </a:pPr>
            <a:fld id="{C98EE923-6180-4603-AFED-1D185E6E8819}" type="slidenum">
              <a:rPr lang="en-US" smtClean="0"/>
              <a:pPr>
                <a:defRPr/>
              </a:pPr>
              <a:t>‹#›</a:t>
            </a:fld>
            <a:endParaRPr lang="en-US" dirty="0"/>
          </a:p>
        </p:txBody>
      </p:sp>
    </p:spTree>
    <p:extLst>
      <p:ext uri="{BB962C8B-B14F-4D97-AF65-F5344CB8AC3E}">
        <p14:creationId xmlns:p14="http://schemas.microsoft.com/office/powerpoint/2010/main" val="104279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100D702-4F70-48A5-9E82-E722493FC143}" type="slidenum">
              <a:rPr lang="en-US" smtClean="0"/>
              <a:pPr>
                <a:defRPr/>
              </a:pPr>
              <a:t>‹#›</a:t>
            </a:fld>
            <a:endParaRPr lang="en-US" dirty="0"/>
          </a:p>
        </p:txBody>
      </p:sp>
    </p:spTree>
    <p:extLst>
      <p:ext uri="{BB962C8B-B14F-4D97-AF65-F5344CB8AC3E}">
        <p14:creationId xmlns:p14="http://schemas.microsoft.com/office/powerpoint/2010/main" val="145046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dirty="0"/>
          </a:p>
        </p:txBody>
      </p:sp>
      <p:sp>
        <p:nvSpPr>
          <p:cNvPr id="10" name="Footer Placeholder 9"/>
          <p:cNvSpPr>
            <a:spLocks noGrp="1"/>
          </p:cNvSpPr>
          <p:nvPr>
            <p:ph type="ftr" sz="quarter" idx="11"/>
          </p:nvPr>
        </p:nvSpPr>
        <p:spPr/>
        <p:txBody>
          <a:bodyPr/>
          <a:lstStyle/>
          <a:p>
            <a:pPr>
              <a:defRPr/>
            </a:pPr>
            <a:endParaRPr lang="en-US" dirty="0"/>
          </a:p>
        </p:txBody>
      </p:sp>
      <p:sp>
        <p:nvSpPr>
          <p:cNvPr id="11" name="Slide Number Placeholder 10"/>
          <p:cNvSpPr>
            <a:spLocks noGrp="1"/>
          </p:cNvSpPr>
          <p:nvPr>
            <p:ph type="sldNum" sz="quarter" idx="12"/>
          </p:nvPr>
        </p:nvSpPr>
        <p:spPr/>
        <p:txBody>
          <a:bodyPr/>
          <a:lstStyle/>
          <a:p>
            <a:pPr>
              <a:defRPr/>
            </a:pPr>
            <a:fld id="{3B464A04-FD6C-4D8A-ABB5-5C76FECD0F1E}" type="slidenum">
              <a:rPr lang="en-US" smtClean="0"/>
              <a:pPr>
                <a:defRPr/>
              </a:pPr>
              <a:t>‹#›</a:t>
            </a:fld>
            <a:endParaRPr lang="en-US" dirty="0"/>
          </a:p>
        </p:txBody>
      </p:sp>
    </p:spTree>
    <p:extLst>
      <p:ext uri="{BB962C8B-B14F-4D97-AF65-F5344CB8AC3E}">
        <p14:creationId xmlns:p14="http://schemas.microsoft.com/office/powerpoint/2010/main" val="3345539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dirty="0"/>
          </a:p>
        </p:txBody>
      </p:sp>
      <p:sp>
        <p:nvSpPr>
          <p:cNvPr id="10" name="Slide Number Placeholder 9"/>
          <p:cNvSpPr>
            <a:spLocks noGrp="1"/>
          </p:cNvSpPr>
          <p:nvPr>
            <p:ph type="sldNum" sz="quarter" idx="12"/>
          </p:nvPr>
        </p:nvSpPr>
        <p:spPr/>
        <p:txBody>
          <a:bodyPr/>
          <a:lstStyle/>
          <a:p>
            <a:pPr>
              <a:defRPr/>
            </a:pPr>
            <a:fld id="{02DAE957-E992-469E-A65E-48CC96166551}" type="slidenum">
              <a:rPr lang="en-US" smtClean="0"/>
              <a:pPr>
                <a:defRPr/>
              </a:pPr>
              <a:t>‹#›</a:t>
            </a:fld>
            <a:endParaRPr lang="en-US" dirty="0"/>
          </a:p>
        </p:txBody>
      </p:sp>
    </p:spTree>
    <p:extLst>
      <p:ext uri="{BB962C8B-B14F-4D97-AF65-F5344CB8AC3E}">
        <p14:creationId xmlns:p14="http://schemas.microsoft.com/office/powerpoint/2010/main" val="83104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1031C158-D381-4A30-84BF-4817D91E978A}" type="slidenum">
              <a:rPr lang="en-US" smtClean="0"/>
              <a:pPr>
                <a:defRPr/>
              </a:pPr>
              <a:t>‹#›</a:t>
            </a:fld>
            <a:endParaRPr lang="en-US" dirty="0"/>
          </a:p>
        </p:txBody>
      </p:sp>
    </p:spTree>
    <p:extLst>
      <p:ext uri="{BB962C8B-B14F-4D97-AF65-F5344CB8AC3E}">
        <p14:creationId xmlns:p14="http://schemas.microsoft.com/office/powerpoint/2010/main" val="802733487"/>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VisionLogo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219200"/>
            <a:ext cx="4503737" cy="51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484632"/>
            <a:ext cx="7772400" cy="505968"/>
          </a:xfrm>
        </p:spPr>
        <p:txBody>
          <a:bodyPr>
            <a:normAutofit fontScale="90000"/>
          </a:bodyPr>
          <a:lstStyle/>
          <a:p>
            <a:pPr algn="ctr">
              <a:spcBef>
                <a:spcPts val="580"/>
              </a:spcBef>
              <a:defRPr/>
            </a:pPr>
            <a:r>
              <a:rPr lang="en-US" sz="4400" b="1" dirty="0">
                <a:solidFill>
                  <a:schemeClr val="accent2">
                    <a:lumMod val="50000"/>
                  </a:schemeClr>
                </a:solidFill>
              </a:rPr>
              <a:t>“Welcome to the </a:t>
            </a:r>
            <a:r>
              <a:rPr lang="en-US" sz="4400" b="1" i="1" dirty="0">
                <a:solidFill>
                  <a:schemeClr val="accent2">
                    <a:lumMod val="50000"/>
                  </a:schemeClr>
                </a:solidFill>
              </a:rPr>
              <a:t>Sunrise City </a:t>
            </a:r>
            <a:r>
              <a:rPr lang="en-US" sz="4400" b="1" dirty="0">
                <a:solidFill>
                  <a:schemeClr val="accent2">
                    <a:lumMod val="50000"/>
                  </a:schemeClr>
                </a:solidFill>
              </a:rPr>
              <a:t> and </a:t>
            </a:r>
            <a:r>
              <a:rPr lang="en-US" sz="4400" b="1" dirty="0" smtClean="0">
                <a:solidFill>
                  <a:schemeClr val="accent2">
                    <a:lumMod val="50000"/>
                  </a:schemeClr>
                </a:solidFill>
              </a:rPr>
              <a:t>Sidney Public Schools”</a:t>
            </a:r>
            <a:endParaRPr lang="en-US" sz="4400" b="1" dirty="0">
              <a:solidFill>
                <a:schemeClr val="accent2">
                  <a:lumMod val="50000"/>
                </a:schemeClr>
              </a:solidFill>
            </a:endParaRPr>
          </a:p>
        </p:txBody>
      </p:sp>
    </p:spTree>
    <p:extLst>
      <p:ext uri="{BB962C8B-B14F-4D97-AF65-F5344CB8AC3E}">
        <p14:creationId xmlns:p14="http://schemas.microsoft.com/office/powerpoint/2010/main" val="356242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04800"/>
            <a:ext cx="8153400" cy="5339923"/>
          </a:xfrm>
          <a:prstGeom prst="rect">
            <a:avLst/>
          </a:prstGeom>
        </p:spPr>
        <p:txBody>
          <a:bodyPr wrap="square">
            <a:spAutoFit/>
          </a:bodyPr>
          <a:lstStyle/>
          <a:p>
            <a:pPr algn="ctr"/>
            <a:r>
              <a:rPr lang="en-US" altLang="en-US" sz="4000" dirty="0">
                <a:latin typeface="Arial" panose="020B0604020202020204" pitchFamily="34" charset="0"/>
              </a:rPr>
              <a:t>“Whereas many schools operate as if their primary purpose is to ensure that children are taught, PLCs are dedicated to the idea that their organization exists to ensure that all students </a:t>
            </a:r>
            <a:r>
              <a:rPr lang="en-US" altLang="en-US" sz="4000" u="sng" dirty="0">
                <a:latin typeface="Arial" panose="020B0604020202020204" pitchFamily="34" charset="0"/>
              </a:rPr>
              <a:t>learn</a:t>
            </a:r>
            <a:r>
              <a:rPr lang="en-US" altLang="en-US" sz="4000" dirty="0">
                <a:latin typeface="Arial" panose="020B0604020202020204" pitchFamily="34" charset="0"/>
              </a:rPr>
              <a:t> essential knowledge, skills, and dispositions.” </a:t>
            </a:r>
            <a:r>
              <a:rPr lang="en-US" altLang="en-US" sz="4000" b="1" dirty="0">
                <a:latin typeface="Arial" panose="020B0604020202020204" pitchFamily="34" charset="0"/>
              </a:rPr>
              <a:t/>
            </a:r>
            <a:br>
              <a:rPr lang="en-US" altLang="en-US" sz="4000" b="1" dirty="0">
                <a:latin typeface="Arial" panose="020B0604020202020204" pitchFamily="34" charset="0"/>
              </a:rPr>
            </a:br>
            <a:r>
              <a:rPr lang="en-US" altLang="en-US" sz="1050" b="1" dirty="0">
                <a:latin typeface="Arial" panose="020B0604020202020204" pitchFamily="34" charset="0"/>
              </a:rPr>
              <a:t/>
            </a:r>
            <a:br>
              <a:rPr lang="en-US" altLang="en-US" sz="1050" b="1" dirty="0">
                <a:latin typeface="Arial" panose="020B0604020202020204" pitchFamily="34" charset="0"/>
              </a:rPr>
            </a:br>
            <a:r>
              <a:rPr lang="en-US" altLang="en-US" sz="1050" b="1" dirty="0">
                <a:latin typeface="Arial" panose="020B0604020202020204" pitchFamily="34" charset="0"/>
              </a:rPr>
              <a:t>	</a:t>
            </a:r>
            <a:r>
              <a:rPr lang="en-US" altLang="en-US" sz="1050" dirty="0" err="1">
                <a:latin typeface="Arial" panose="020B0604020202020204" pitchFamily="34" charset="0"/>
              </a:rPr>
              <a:t>DuFour</a:t>
            </a:r>
            <a:r>
              <a:rPr lang="en-US" altLang="en-US" sz="1050" dirty="0">
                <a:latin typeface="Arial" panose="020B0604020202020204" pitchFamily="34" charset="0"/>
              </a:rPr>
              <a:t>, Robert </a:t>
            </a:r>
            <a:r>
              <a:rPr lang="en-US" altLang="en-US" sz="1050" dirty="0" err="1">
                <a:latin typeface="Arial" panose="020B0604020202020204" pitchFamily="34" charset="0"/>
              </a:rPr>
              <a:t>Eaker</a:t>
            </a:r>
            <a:r>
              <a:rPr lang="en-US" altLang="en-US" sz="1050" dirty="0">
                <a:latin typeface="Arial" panose="020B0604020202020204" pitchFamily="34" charset="0"/>
              </a:rPr>
              <a:t> &amp; Thomas Many; </a:t>
            </a:r>
            <a:r>
              <a:rPr lang="en-US" altLang="en-US" sz="1050" i="1" dirty="0">
                <a:latin typeface="Arial" panose="020B0604020202020204" pitchFamily="34" charset="0"/>
              </a:rPr>
              <a:t>Learning by Doing</a:t>
            </a:r>
            <a:endParaRPr lang="en-US" dirty="0"/>
          </a:p>
        </p:txBody>
      </p:sp>
    </p:spTree>
    <p:extLst>
      <p:ext uri="{BB962C8B-B14F-4D97-AF65-F5344CB8AC3E}">
        <p14:creationId xmlns:p14="http://schemas.microsoft.com/office/powerpoint/2010/main" val="1674611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4191000"/>
            <a:ext cx="3721099" cy="1569660"/>
          </a:xfrm>
          <a:prstGeom prst="rect">
            <a:avLst/>
          </a:prstGeom>
          <a:noFill/>
        </p:spPr>
        <p:txBody>
          <a:bodyPr wrap="square" rtlCol="0">
            <a:spAutoFit/>
          </a:bodyPr>
          <a:lstStyle/>
          <a:p>
            <a:pPr algn="ctr"/>
            <a:r>
              <a:rPr lang="en-US" sz="3200" dirty="0" smtClean="0">
                <a:solidFill>
                  <a:schemeClr val="accent3">
                    <a:lumMod val="75000"/>
                  </a:schemeClr>
                </a:solidFill>
              </a:rPr>
              <a:t>Challenge  + Opportunity = Change</a:t>
            </a:r>
            <a:endParaRPr lang="en-US" sz="3200" dirty="0">
              <a:solidFill>
                <a:schemeClr val="accent3">
                  <a:lumMod val="75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0" y="4054802"/>
            <a:ext cx="2857500" cy="18954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340" y="457200"/>
            <a:ext cx="4143375" cy="5524500"/>
          </a:xfrm>
          <a:prstGeom prst="rect">
            <a:avLst/>
          </a:prstGeom>
        </p:spPr>
      </p:pic>
      <p:sp>
        <p:nvSpPr>
          <p:cNvPr id="8" name="TextBox 7"/>
          <p:cNvSpPr txBox="1"/>
          <p:nvPr/>
        </p:nvSpPr>
        <p:spPr>
          <a:xfrm>
            <a:off x="4800600" y="457200"/>
            <a:ext cx="3733800" cy="4124206"/>
          </a:xfrm>
          <a:prstGeom prst="rect">
            <a:avLst/>
          </a:prstGeom>
          <a:noFill/>
        </p:spPr>
        <p:txBody>
          <a:bodyPr wrap="square" rtlCol="0">
            <a:spAutoFit/>
          </a:bodyPr>
          <a:lstStyle/>
          <a:p>
            <a:pPr algn="ctr"/>
            <a:r>
              <a:rPr lang="en-US" b="1" dirty="0" smtClean="0">
                <a:solidFill>
                  <a:schemeClr val="accent1">
                    <a:lumMod val="50000"/>
                  </a:schemeClr>
                </a:solidFill>
              </a:rPr>
              <a:t>SPS </a:t>
            </a:r>
            <a:r>
              <a:rPr lang="en-US" b="1" dirty="0">
                <a:solidFill>
                  <a:schemeClr val="accent1">
                    <a:lumMod val="50000"/>
                  </a:schemeClr>
                </a:solidFill>
              </a:rPr>
              <a:t>District Mission Statement</a:t>
            </a:r>
          </a:p>
          <a:p>
            <a:pPr algn="ctr"/>
            <a:r>
              <a:rPr lang="en-US" sz="1600" b="1" dirty="0"/>
              <a:t>The Sidney School District is a professional learning community with the mission of collaborating for the academic, emotional, and social growth of each student through quality and purposeful educational experiences in and out of the classroom.  The District and community will share in the responsibilities of nurturing students along the path to thrive as productive life-long learners in a culturally rich world.</a:t>
            </a:r>
            <a:endParaRPr lang="en-US" sz="1600" dirty="0"/>
          </a:p>
          <a:p>
            <a:endParaRPr lang="en-US" dirty="0"/>
          </a:p>
          <a:p>
            <a:endParaRPr lang="en-US" dirty="0"/>
          </a:p>
        </p:txBody>
      </p:sp>
      <p:sp>
        <p:nvSpPr>
          <p:cNvPr id="9" name="TextBox 8"/>
          <p:cNvSpPr txBox="1"/>
          <p:nvPr/>
        </p:nvSpPr>
        <p:spPr>
          <a:xfrm>
            <a:off x="480341" y="6172200"/>
            <a:ext cx="7673060" cy="369332"/>
          </a:xfrm>
          <a:prstGeom prst="rect">
            <a:avLst/>
          </a:prstGeom>
          <a:noFill/>
        </p:spPr>
        <p:txBody>
          <a:bodyPr wrap="square" rtlCol="0">
            <a:spAutoFit/>
          </a:bodyPr>
          <a:lstStyle/>
          <a:p>
            <a:pPr algn="ctr"/>
            <a:r>
              <a:rPr lang="en-US"/>
              <a:t>It may begin at home, but ultimately, it ends with us.</a:t>
            </a:r>
            <a:endParaRPr lang="en-US" dirty="0"/>
          </a:p>
        </p:txBody>
      </p:sp>
    </p:spTree>
    <p:extLst>
      <p:ext uri="{BB962C8B-B14F-4D97-AF65-F5344CB8AC3E}">
        <p14:creationId xmlns:p14="http://schemas.microsoft.com/office/powerpoint/2010/main" val="3940656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09600"/>
            <a:ext cx="8458200" cy="5562600"/>
          </a:xfrm>
        </p:spPr>
        <p:txBody>
          <a:bodyPr/>
          <a:lstStyle/>
          <a:p>
            <a:pPr marL="0" indent="0" algn="ctr">
              <a:buNone/>
            </a:pPr>
            <a:endParaRPr lang="en-US" sz="6600" b="1" dirty="0" smtClean="0">
              <a:effectLst>
                <a:outerShdw blurRad="38100" dist="38100" dir="2700000" algn="tl">
                  <a:srgbClr val="C0C0C0"/>
                </a:outerShdw>
              </a:effectLst>
            </a:endParaRPr>
          </a:p>
          <a:p>
            <a:pPr marL="0" indent="0" algn="ctr">
              <a:buNone/>
            </a:pPr>
            <a:r>
              <a:rPr lang="en-US" sz="6600" b="1" dirty="0" smtClean="0">
                <a:solidFill>
                  <a:schemeClr val="accent2">
                    <a:lumMod val="50000"/>
                  </a:schemeClr>
                </a:solidFill>
                <a:effectLst>
                  <a:outerShdw blurRad="38100" dist="38100" dir="2700000" algn="tl">
                    <a:srgbClr val="C0C0C0"/>
                  </a:outerShdw>
                </a:effectLst>
              </a:rPr>
              <a:t>What </a:t>
            </a:r>
            <a:r>
              <a:rPr lang="en-US" sz="6600" b="1" dirty="0">
                <a:solidFill>
                  <a:schemeClr val="accent2">
                    <a:lumMod val="50000"/>
                  </a:schemeClr>
                </a:solidFill>
                <a:effectLst>
                  <a:outerShdw blurRad="38100" dist="38100" dir="2700000" algn="tl">
                    <a:srgbClr val="C0C0C0"/>
                  </a:outerShdw>
                </a:effectLst>
              </a:rPr>
              <a:t>is a Professional Learning Community?</a:t>
            </a:r>
          </a:p>
          <a:p>
            <a:endParaRPr lang="en-US" dirty="0"/>
          </a:p>
        </p:txBody>
      </p:sp>
    </p:spTree>
    <p:extLst>
      <p:ext uri="{BB962C8B-B14F-4D97-AF65-F5344CB8AC3E}">
        <p14:creationId xmlns:p14="http://schemas.microsoft.com/office/powerpoint/2010/main" val="332231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09600"/>
            <a:ext cx="8458200" cy="5562600"/>
          </a:xfrm>
        </p:spPr>
        <p:txBody>
          <a:bodyPr>
            <a:normAutofit fontScale="77500" lnSpcReduction="20000"/>
          </a:bodyPr>
          <a:lstStyle/>
          <a:p>
            <a:pPr marL="0" indent="0" algn="ctr">
              <a:buNone/>
            </a:pPr>
            <a:endParaRPr lang="en-US" sz="6600" b="1" dirty="0" smtClean="0">
              <a:effectLst>
                <a:outerShdw blurRad="38100" dist="38100" dir="2700000" algn="tl">
                  <a:srgbClr val="C0C0C0"/>
                </a:outerShdw>
              </a:effectLst>
            </a:endParaRPr>
          </a:p>
          <a:p>
            <a:pPr marL="0" indent="0" algn="ctr">
              <a:buNone/>
            </a:pPr>
            <a:r>
              <a:rPr lang="en-US" sz="6600" b="1" dirty="0" smtClean="0">
                <a:solidFill>
                  <a:schemeClr val="accent2">
                    <a:lumMod val="50000"/>
                  </a:schemeClr>
                </a:solidFill>
                <a:effectLst>
                  <a:outerShdw blurRad="38100" dist="38100" dir="2700000" algn="tl">
                    <a:srgbClr val="C0C0C0"/>
                  </a:outerShdw>
                </a:effectLst>
              </a:rPr>
              <a:t>It is confronting the questions most schools face.  It is not, “What do we need to know in order to improve?” but rather, “Will we turn what we already know into action?”</a:t>
            </a:r>
          </a:p>
          <a:p>
            <a:pPr marL="0" indent="0" algn="ctr">
              <a:buNone/>
            </a:pPr>
            <a:r>
              <a:rPr lang="en-US" sz="1500" b="1" dirty="0" smtClean="0">
                <a:solidFill>
                  <a:schemeClr val="accent2">
                    <a:lumMod val="50000"/>
                  </a:schemeClr>
                </a:solidFill>
                <a:effectLst>
                  <a:outerShdw blurRad="38100" dist="38100" dir="2700000" algn="tl">
                    <a:srgbClr val="C0C0C0"/>
                  </a:outerShdw>
                </a:effectLst>
              </a:rPr>
              <a:t>Source:  </a:t>
            </a:r>
            <a:r>
              <a:rPr lang="en-US" sz="1500" b="1" dirty="0" err="1" smtClean="0">
                <a:solidFill>
                  <a:schemeClr val="accent2">
                    <a:lumMod val="50000"/>
                  </a:schemeClr>
                </a:solidFill>
                <a:effectLst>
                  <a:outerShdw blurRad="38100" dist="38100" dir="2700000" algn="tl">
                    <a:srgbClr val="C0C0C0"/>
                  </a:outerShdw>
                </a:effectLst>
              </a:rPr>
              <a:t>DuFour</a:t>
            </a:r>
            <a:r>
              <a:rPr lang="en-US" sz="1500" b="1" dirty="0" smtClean="0">
                <a:solidFill>
                  <a:schemeClr val="accent2">
                    <a:lumMod val="50000"/>
                  </a:schemeClr>
                </a:solidFill>
                <a:effectLst>
                  <a:outerShdw blurRad="38100" dist="38100" dir="2700000" algn="tl">
                    <a:srgbClr val="C0C0C0"/>
                  </a:outerShdw>
                </a:effectLst>
              </a:rPr>
              <a:t>, et al, Learning by Doing</a:t>
            </a:r>
            <a:endParaRPr lang="en-US" sz="1500" dirty="0"/>
          </a:p>
        </p:txBody>
      </p:sp>
    </p:spTree>
    <p:extLst>
      <p:ext uri="{BB962C8B-B14F-4D97-AF65-F5344CB8AC3E}">
        <p14:creationId xmlns:p14="http://schemas.microsoft.com/office/powerpoint/2010/main" val="114796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50178" name="Picture 2" descr="http://ts3.mm.bing.net/th?id=H.4640683207688782&amp;pid=1.7"/>
          <p:cNvPicPr>
            <a:picLocks noChangeAspect="1" noChangeArrowheads="1"/>
          </p:cNvPicPr>
          <p:nvPr/>
        </p:nvPicPr>
        <p:blipFill>
          <a:blip r:embed="rId3" cstate="print">
            <a:lum bright="5000"/>
          </a:blip>
          <a:srcRect/>
          <a:stretch>
            <a:fillRect/>
          </a:stretch>
        </p:blipFill>
        <p:spPr bwMode="auto">
          <a:xfrm>
            <a:off x="5308816" y="1295400"/>
            <a:ext cx="3492284" cy="3962400"/>
          </a:xfrm>
          <a:prstGeom prst="rect">
            <a:avLst/>
          </a:prstGeom>
          <a:noFill/>
        </p:spPr>
      </p:pic>
      <p:pic>
        <p:nvPicPr>
          <p:cNvPr id="33794" name="Picture 2" descr="http://education.uwsp.edu/_images/pib/challenge_opportunity.gif"/>
          <p:cNvPicPr>
            <a:picLocks noChangeAspect="1" noChangeArrowheads="1"/>
          </p:cNvPicPr>
          <p:nvPr/>
        </p:nvPicPr>
        <p:blipFill>
          <a:blip r:embed="rId4" cstate="print"/>
          <a:srcRect/>
          <a:stretch>
            <a:fillRect/>
          </a:stretch>
        </p:blipFill>
        <p:spPr bwMode="auto">
          <a:xfrm>
            <a:off x="304799" y="1295400"/>
            <a:ext cx="5029201" cy="3962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71962"/>
            <a:ext cx="5842000" cy="36449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71962"/>
            <a:ext cx="2857500" cy="28575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1" y="3200637"/>
            <a:ext cx="8572500" cy="26667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381000" y="5647800"/>
            <a:ext cx="8572500" cy="369332"/>
          </a:xfrm>
          <a:prstGeom prst="rect">
            <a:avLst/>
          </a:prstGeom>
          <a:solidFill>
            <a:schemeClr val="accent2">
              <a:lumMod val="50000"/>
            </a:schemeClr>
          </a:solidFill>
        </p:spPr>
        <p:txBody>
          <a:bodyPr wrap="square" rtlCol="0">
            <a:spAutoFit/>
          </a:bodyPr>
          <a:lstStyle/>
          <a:p>
            <a:pPr algn="ctr"/>
            <a:r>
              <a:rPr lang="en-US" dirty="0" smtClean="0">
                <a:solidFill>
                  <a:schemeClr val="bg1"/>
                </a:solidFill>
              </a:rPr>
              <a:t>PLCs ARE ALL ABOUT THE STUDENTS WE SERVE EACH AND EVERYDAY.</a:t>
            </a:r>
            <a:endParaRPr lang="en-US" dirty="0">
              <a:solidFill>
                <a:schemeClr val="bg1"/>
              </a:solidFill>
            </a:endParaRPr>
          </a:p>
        </p:txBody>
      </p:sp>
    </p:spTree>
    <p:extLst>
      <p:ext uri="{BB962C8B-B14F-4D97-AF65-F5344CB8AC3E}">
        <p14:creationId xmlns:p14="http://schemas.microsoft.com/office/powerpoint/2010/main" val="322094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533400" y="228600"/>
            <a:ext cx="8229600" cy="8382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eaLnBrk="1" hangingPunct="1"/>
            <a:r>
              <a:rPr lang="en-US" altLang="en-US" dirty="0" smtClean="0">
                <a:solidFill>
                  <a:schemeClr val="accent1">
                    <a:lumMod val="50000"/>
                  </a:schemeClr>
                </a:solidFill>
                <a:latin typeface="Frutiger LT 55 Roman" pitchFamily="34" charset="0"/>
              </a:rPr>
              <a:t>Three Big Ideas</a:t>
            </a:r>
          </a:p>
        </p:txBody>
      </p:sp>
      <p:sp>
        <p:nvSpPr>
          <p:cNvPr id="31747" name="Rectangle 3"/>
          <p:cNvSpPr>
            <a:spLocks noGrp="1" noChangeArrowheads="1"/>
          </p:cNvSpPr>
          <p:nvPr>
            <p:ph type="body" idx="1"/>
          </p:nvPr>
        </p:nvSpPr>
        <p:spPr bwMode="auto">
          <a:xfrm>
            <a:off x="533400" y="1143000"/>
            <a:ext cx="8229600" cy="54864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eaLnBrk="1" hangingPunct="1"/>
            <a:r>
              <a:rPr lang="en-US" altLang="en-US" b="1" dirty="0" smtClean="0">
                <a:latin typeface="Frutiger LT 55 Roman" pitchFamily="34" charset="0"/>
              </a:rPr>
              <a:t>Learning for All</a:t>
            </a:r>
          </a:p>
          <a:p>
            <a:pPr lvl="1" eaLnBrk="1" hangingPunct="1"/>
            <a:r>
              <a:rPr lang="en-US" altLang="en-US" dirty="0" smtClean="0">
                <a:latin typeface="Frutiger LT 55 Roman" pitchFamily="34" charset="0"/>
              </a:rPr>
              <a:t>At the heart is a focus and a commitment to the learning of each student</a:t>
            </a:r>
          </a:p>
          <a:p>
            <a:pPr lvl="1" eaLnBrk="1" hangingPunct="1"/>
            <a:r>
              <a:rPr lang="en-US" altLang="en-US" dirty="0" smtClean="0">
                <a:latin typeface="Frutiger LT 55 Roman" pitchFamily="34" charset="0"/>
              </a:rPr>
              <a:t>Learning is a constant</a:t>
            </a:r>
            <a:r>
              <a:rPr lang="en-US" altLang="en-US" dirty="0">
                <a:latin typeface="Frutiger LT 55 Roman" pitchFamily="34" charset="0"/>
              </a:rPr>
              <a:t> </a:t>
            </a:r>
            <a:r>
              <a:rPr lang="en-US" altLang="en-US" dirty="0" smtClean="0">
                <a:latin typeface="Frutiger LT 55 Roman" pitchFamily="34" charset="0"/>
              </a:rPr>
              <a:t>and everything else is a variable—time, resources, funding…..</a:t>
            </a:r>
          </a:p>
          <a:p>
            <a:pPr eaLnBrk="1" hangingPunct="1"/>
            <a:r>
              <a:rPr lang="en-US" altLang="en-US" b="1" dirty="0" smtClean="0">
                <a:latin typeface="Frutiger LT 55 Roman" pitchFamily="34" charset="0"/>
              </a:rPr>
              <a:t>A Culture of Collaboration</a:t>
            </a:r>
          </a:p>
          <a:p>
            <a:pPr lvl="1" eaLnBrk="1" hangingPunct="1"/>
            <a:r>
              <a:rPr lang="en-US" altLang="en-US" i="1" dirty="0" smtClean="0">
                <a:latin typeface="Frutiger LT 55 Roman" pitchFamily="34" charset="0"/>
              </a:rPr>
              <a:t>“A </a:t>
            </a:r>
            <a:r>
              <a:rPr lang="en-US" altLang="en-US" i="1" u="sng" dirty="0" smtClean="0">
                <a:latin typeface="Frutiger LT 55 Roman" pitchFamily="34" charset="0"/>
              </a:rPr>
              <a:t>systematic</a:t>
            </a:r>
            <a:r>
              <a:rPr lang="en-US" altLang="en-US" i="1" dirty="0" smtClean="0">
                <a:latin typeface="Frutiger LT 55 Roman" pitchFamily="34" charset="0"/>
              </a:rPr>
              <a:t> process in which we work together, </a:t>
            </a:r>
            <a:r>
              <a:rPr lang="en-US" altLang="en-US" i="1" u="sng" dirty="0" smtClean="0">
                <a:latin typeface="Frutiger LT 55 Roman" pitchFamily="34" charset="0"/>
              </a:rPr>
              <a:t>interdependently</a:t>
            </a:r>
            <a:r>
              <a:rPr lang="en-US" altLang="en-US" i="1" dirty="0" smtClean="0">
                <a:latin typeface="Frutiger LT 55 Roman" pitchFamily="34" charset="0"/>
              </a:rPr>
              <a:t>, to analyze and </a:t>
            </a:r>
            <a:r>
              <a:rPr lang="en-US" altLang="en-US" i="1" u="sng" dirty="0" smtClean="0">
                <a:latin typeface="Frutiger LT 55 Roman" pitchFamily="34" charset="0"/>
              </a:rPr>
              <a:t>impact</a:t>
            </a:r>
            <a:r>
              <a:rPr lang="en-US" altLang="en-US" i="1" dirty="0" smtClean="0">
                <a:latin typeface="Frutiger LT 55 Roman" pitchFamily="34" charset="0"/>
              </a:rPr>
              <a:t> professional practice in order to improve our individual and collective results.”       </a:t>
            </a:r>
            <a:r>
              <a:rPr lang="en-US" altLang="en-US" sz="1800" i="1" dirty="0" smtClean="0"/>
              <a:t>-</a:t>
            </a:r>
            <a:r>
              <a:rPr lang="en-US" altLang="en-US" sz="1800" dirty="0" err="1" smtClean="0"/>
              <a:t>DuFour</a:t>
            </a:r>
            <a:r>
              <a:rPr lang="en-US" altLang="en-US" sz="1800" dirty="0" smtClean="0"/>
              <a:t>, </a:t>
            </a:r>
            <a:r>
              <a:rPr lang="en-US" altLang="en-US" sz="1800" dirty="0" err="1" smtClean="0"/>
              <a:t>DuFour</a:t>
            </a:r>
            <a:r>
              <a:rPr lang="en-US" altLang="en-US" sz="1800" dirty="0" smtClean="0"/>
              <a:t> &amp; </a:t>
            </a:r>
            <a:r>
              <a:rPr lang="en-US" altLang="en-US" sz="1800" dirty="0" err="1" smtClean="0"/>
              <a:t>Eaker</a:t>
            </a:r>
            <a:endParaRPr lang="en-US" altLang="en-US" sz="1800" dirty="0" smtClean="0"/>
          </a:p>
          <a:p>
            <a:pPr lvl="1" eaLnBrk="1" hangingPunct="1"/>
            <a:r>
              <a:rPr lang="en-US" altLang="en-US" dirty="0" smtClean="0"/>
              <a:t>Educators can no longer function as if they are working in a one room school house...to much is changing for students and for us as educators.</a:t>
            </a:r>
            <a:endParaRPr lang="en-US" altLang="en-US" sz="1800" dirty="0" smtClean="0"/>
          </a:p>
          <a:p>
            <a:pPr eaLnBrk="1" hangingPunct="1"/>
            <a:r>
              <a:rPr lang="en-US" altLang="en-US" b="1" i="1" dirty="0" smtClean="0">
                <a:latin typeface="Frutiger LT 55 Roman" pitchFamily="34" charset="0"/>
              </a:rPr>
              <a:t>Focus on Results</a:t>
            </a:r>
          </a:p>
          <a:p>
            <a:pPr lvl="1"/>
            <a:r>
              <a:rPr lang="en-US" altLang="en-US" i="1" dirty="0" smtClean="0">
                <a:latin typeface="Frutiger LT 55 Roman" pitchFamily="34" charset="0"/>
              </a:rPr>
              <a:t>The basic premise is one in which we must produce dramatically improved results that identify students who need additional time and support.</a:t>
            </a:r>
          </a:p>
        </p:txBody>
      </p:sp>
    </p:spTree>
    <p:extLst>
      <p:ext uri="{BB962C8B-B14F-4D97-AF65-F5344CB8AC3E}">
        <p14:creationId xmlns:p14="http://schemas.microsoft.com/office/powerpoint/2010/main" val="30934765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533400" y="274638"/>
            <a:ext cx="8153400" cy="8699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dirty="0" smtClean="0"/>
              <a:t>   </a:t>
            </a:r>
            <a:r>
              <a:rPr lang="en-US" altLang="en-US" dirty="0" smtClean="0">
                <a:solidFill>
                  <a:schemeClr val="accent1">
                    <a:lumMod val="50000"/>
                  </a:schemeClr>
                </a:solidFill>
                <a:latin typeface="Frutiger LT 55 Roman" pitchFamily="34" charset="0"/>
              </a:rPr>
              <a:t>Four Critical Questions</a:t>
            </a:r>
          </a:p>
        </p:txBody>
      </p:sp>
      <p:sp>
        <p:nvSpPr>
          <p:cNvPr id="33795" name="Rectangle 3"/>
          <p:cNvSpPr>
            <a:spLocks noGrp="1" noChangeArrowheads="1"/>
          </p:cNvSpPr>
          <p:nvPr>
            <p:ph type="body" idx="1"/>
          </p:nvPr>
        </p:nvSpPr>
        <p:spPr bwMode="auto">
          <a:xfrm>
            <a:off x="457200" y="1447800"/>
            <a:ext cx="8382000" cy="5029200"/>
          </a:xfrm>
          <a:solidFill>
            <a:schemeClr val="bg1"/>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71500" indent="-571500" eaLnBrk="1" hangingPunct="1">
              <a:spcBef>
                <a:spcPct val="50000"/>
              </a:spcBef>
              <a:buFont typeface="Wingdings" panose="05000000000000000000" pitchFamily="2" charset="2"/>
              <a:buAutoNum type="arabicPeriod"/>
            </a:pPr>
            <a:r>
              <a:rPr lang="en-US" altLang="en-US" sz="3700" dirty="0" smtClean="0">
                <a:solidFill>
                  <a:schemeClr val="accent1">
                    <a:lumMod val="50000"/>
                  </a:schemeClr>
                </a:solidFill>
                <a:latin typeface="Eras Demi ITC" panose="020B0805030504020804" pitchFamily="34" charset="0"/>
              </a:rPr>
              <a:t>What is it we expect kids to learn?</a:t>
            </a:r>
          </a:p>
          <a:p>
            <a:pPr marL="571500" indent="-571500" eaLnBrk="1" hangingPunct="1">
              <a:spcBef>
                <a:spcPct val="50000"/>
              </a:spcBef>
              <a:buFont typeface="Wingdings" panose="05000000000000000000" pitchFamily="2" charset="2"/>
              <a:buAutoNum type="arabicPeriod"/>
            </a:pPr>
            <a:r>
              <a:rPr lang="en-US" altLang="en-US" sz="3700" dirty="0" smtClean="0">
                <a:solidFill>
                  <a:schemeClr val="accent1">
                    <a:lumMod val="50000"/>
                  </a:schemeClr>
                </a:solidFill>
                <a:latin typeface="Eras Demi ITC" panose="020B0805030504020804" pitchFamily="34" charset="0"/>
              </a:rPr>
              <a:t>How will we know when they have learned it?</a:t>
            </a:r>
          </a:p>
          <a:p>
            <a:pPr marL="571500" indent="-571500" eaLnBrk="1" hangingPunct="1">
              <a:spcBef>
                <a:spcPct val="50000"/>
              </a:spcBef>
              <a:buFont typeface="Wingdings" panose="05000000000000000000" pitchFamily="2" charset="2"/>
              <a:buAutoNum type="arabicPeriod"/>
            </a:pPr>
            <a:r>
              <a:rPr lang="en-US" altLang="en-US" sz="3700" dirty="0" smtClean="0">
                <a:solidFill>
                  <a:schemeClr val="accent1">
                    <a:lumMod val="50000"/>
                  </a:schemeClr>
                </a:solidFill>
                <a:latin typeface="Eras Demi ITC" panose="020B0805030504020804" pitchFamily="34" charset="0"/>
              </a:rPr>
              <a:t>How will we respond when they don’t learn?</a:t>
            </a:r>
          </a:p>
          <a:p>
            <a:pPr marL="571500" indent="-571500" eaLnBrk="1" hangingPunct="1">
              <a:spcBef>
                <a:spcPct val="50000"/>
              </a:spcBef>
              <a:buFont typeface="Wingdings" panose="05000000000000000000" pitchFamily="2" charset="2"/>
              <a:buAutoNum type="arabicPeriod"/>
            </a:pPr>
            <a:r>
              <a:rPr lang="en-US" altLang="en-US" sz="3700" dirty="0" smtClean="0">
                <a:solidFill>
                  <a:schemeClr val="accent1">
                    <a:lumMod val="50000"/>
                  </a:schemeClr>
                </a:solidFill>
                <a:latin typeface="Eras Demi ITC" panose="020B0805030504020804" pitchFamily="34" charset="0"/>
              </a:rPr>
              <a:t>How will we respond when they already know it?</a:t>
            </a:r>
          </a:p>
        </p:txBody>
      </p:sp>
    </p:spTree>
    <p:extLst>
      <p:ext uri="{BB962C8B-B14F-4D97-AF65-F5344CB8AC3E}">
        <p14:creationId xmlns:p14="http://schemas.microsoft.com/office/powerpoint/2010/main" val="16310334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09600"/>
            <a:ext cx="8458200" cy="5562600"/>
          </a:xfrm>
        </p:spPr>
        <p:txBody>
          <a:bodyPr/>
          <a:lstStyle/>
          <a:p>
            <a:pPr marL="0" indent="0" algn="ctr">
              <a:buNone/>
            </a:pPr>
            <a:endParaRPr lang="en-US" sz="6600" b="1" dirty="0" smtClean="0">
              <a:effectLst>
                <a:outerShdw blurRad="38100" dist="38100" dir="2700000" algn="tl">
                  <a:srgbClr val="C0C0C0"/>
                </a:outerShdw>
              </a:effectLst>
            </a:endParaRPr>
          </a:p>
          <a:p>
            <a:pPr marL="0" indent="0" algn="ctr">
              <a:buNone/>
            </a:pPr>
            <a:r>
              <a:rPr lang="en-US" sz="6600" b="1" dirty="0" smtClean="0">
                <a:solidFill>
                  <a:schemeClr val="accent2">
                    <a:lumMod val="50000"/>
                  </a:schemeClr>
                </a:solidFill>
                <a:effectLst>
                  <a:outerShdw blurRad="38100" dist="38100" dir="2700000" algn="tl">
                    <a:srgbClr val="C0C0C0"/>
                  </a:outerShdw>
                </a:effectLst>
              </a:rPr>
              <a:t>WHY </a:t>
            </a:r>
            <a:r>
              <a:rPr lang="en-US" sz="6600" b="1" dirty="0">
                <a:solidFill>
                  <a:schemeClr val="accent2">
                    <a:lumMod val="50000"/>
                  </a:schemeClr>
                </a:solidFill>
                <a:effectLst>
                  <a:outerShdw blurRad="38100" dist="38100" dir="2700000" algn="tl">
                    <a:srgbClr val="C0C0C0"/>
                  </a:outerShdw>
                </a:effectLst>
              </a:rPr>
              <a:t>Professional Learning </a:t>
            </a:r>
            <a:r>
              <a:rPr lang="en-US" sz="6600" b="1" dirty="0" smtClean="0">
                <a:solidFill>
                  <a:schemeClr val="accent2">
                    <a:lumMod val="50000"/>
                  </a:schemeClr>
                </a:solidFill>
                <a:effectLst>
                  <a:outerShdw blurRad="38100" dist="38100" dir="2700000" algn="tl">
                    <a:srgbClr val="C0C0C0"/>
                  </a:outerShdw>
                </a:effectLst>
              </a:rPr>
              <a:t>Communities?</a:t>
            </a:r>
            <a:endParaRPr lang="en-US" sz="6600" b="1" dirty="0">
              <a:solidFill>
                <a:schemeClr val="accent2">
                  <a:lumMod val="50000"/>
                </a:schemeClr>
              </a:solidFill>
              <a:effectLst>
                <a:outerShdw blurRad="38100" dist="38100" dir="2700000" algn="tl">
                  <a:srgbClr val="C0C0C0"/>
                </a:outerShdw>
              </a:effectLst>
            </a:endParaRPr>
          </a:p>
          <a:p>
            <a:endParaRPr lang="en-US" dirty="0"/>
          </a:p>
        </p:txBody>
      </p:sp>
    </p:spTree>
    <p:extLst>
      <p:ext uri="{BB962C8B-B14F-4D97-AF65-F5344CB8AC3E}">
        <p14:creationId xmlns:p14="http://schemas.microsoft.com/office/powerpoint/2010/main" val="259205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484632"/>
            <a:ext cx="7772400" cy="886968"/>
          </a:xfrm>
        </p:spPr>
        <p:txBody>
          <a:bodyPr/>
          <a:lstStyle/>
          <a:p>
            <a:pPr algn="ctr"/>
            <a:r>
              <a:rPr lang="en-US" dirty="0" smtClean="0">
                <a:solidFill>
                  <a:schemeClr val="accent1">
                    <a:lumMod val="50000"/>
                  </a:schemeClr>
                </a:solidFill>
              </a:rPr>
              <a:t>Learning for all</a:t>
            </a:r>
            <a:endParaRPr lang="en-US" dirty="0">
              <a:solidFill>
                <a:schemeClr val="accent1">
                  <a:lumMod val="50000"/>
                </a:schemeClr>
              </a:solidFill>
            </a:endParaRPr>
          </a:p>
        </p:txBody>
      </p:sp>
      <p:sp>
        <p:nvSpPr>
          <p:cNvPr id="7" name="Content Placeholder 6"/>
          <p:cNvSpPr>
            <a:spLocks noGrp="1"/>
          </p:cNvSpPr>
          <p:nvPr>
            <p:ph idx="1"/>
          </p:nvPr>
        </p:nvSpPr>
        <p:spPr>
          <a:xfrm>
            <a:off x="685800" y="1524000"/>
            <a:ext cx="7772400" cy="4648200"/>
          </a:xfrm>
        </p:spPr>
        <p:txBody>
          <a:bodyPr>
            <a:normAutofit lnSpcReduction="10000"/>
          </a:bodyPr>
          <a:lstStyle/>
          <a:p>
            <a:r>
              <a:rPr lang="en-US" dirty="0" smtClean="0"/>
              <a:t>Every Student Matters—they are our customers and the future</a:t>
            </a:r>
          </a:p>
          <a:p>
            <a:pPr marL="0" indent="0" algn="ctr">
              <a:buNone/>
            </a:pPr>
            <a:r>
              <a:rPr lang="en-US" dirty="0"/>
              <a:t>	</a:t>
            </a:r>
            <a:r>
              <a:rPr lang="en-US" b="1" dirty="0" smtClean="0">
                <a:solidFill>
                  <a:schemeClr val="accent2">
                    <a:lumMod val="50000"/>
                  </a:schemeClr>
                </a:solidFill>
              </a:rPr>
              <a:t>“Children are the gifts we send to the future—how shall we send them?”</a:t>
            </a:r>
          </a:p>
          <a:p>
            <a:r>
              <a:rPr lang="en-US" dirty="0" smtClean="0"/>
              <a:t>Teachers are the cornerstone to effective learning and effective teaching in every classroom is critical to creating meaningful reform (</a:t>
            </a:r>
            <a:r>
              <a:rPr lang="en-US" dirty="0" err="1" smtClean="0"/>
              <a:t>Marzano</a:t>
            </a:r>
            <a:r>
              <a:rPr lang="en-US" dirty="0" smtClean="0"/>
              <a:t>, 2009).</a:t>
            </a:r>
          </a:p>
          <a:p>
            <a:r>
              <a:rPr lang="en-US" dirty="0" smtClean="0"/>
              <a:t>Teaching is complex—development of instructional skills must continually be cultivated through collaboration and Prof. Development.</a:t>
            </a:r>
          </a:p>
          <a:p>
            <a:r>
              <a:rPr lang="en-US" dirty="0" smtClean="0"/>
              <a:t>Present day accountability—”nothing ever improves if it is not followed by action.”</a:t>
            </a:r>
          </a:p>
          <a:p>
            <a:r>
              <a:rPr lang="en-US" dirty="0" smtClean="0"/>
              <a:t>Action = SMART Goals, Guaranteed and Viable Curriculum, Common Formative Assessment, Collaborative Teaming, and Effective use of Data.</a:t>
            </a:r>
          </a:p>
          <a:p>
            <a:endParaRPr lang="en-US" dirty="0" smtClean="0"/>
          </a:p>
          <a:p>
            <a:endParaRPr lang="en-US" dirty="0"/>
          </a:p>
        </p:txBody>
      </p:sp>
    </p:spTree>
    <p:extLst>
      <p:ext uri="{BB962C8B-B14F-4D97-AF65-F5344CB8AC3E}">
        <p14:creationId xmlns:p14="http://schemas.microsoft.com/office/powerpoint/2010/main" val="1406141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TC103090434[[fn=Wood Type]]</Template>
  <TotalTime>12470</TotalTime>
  <Words>454</Words>
  <Application>Microsoft Office PowerPoint</Application>
  <PresentationFormat>On-screen Show (4:3)</PresentationFormat>
  <Paragraphs>48</Paragraphs>
  <Slides>11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Eras Demi ITC</vt:lpstr>
      <vt:lpstr>Frutiger LT 55 Roman</vt:lpstr>
      <vt:lpstr>Rockwell</vt:lpstr>
      <vt:lpstr>Rockwell Condensed</vt:lpstr>
      <vt:lpstr>Tahoma</vt:lpstr>
      <vt:lpstr>Wingdings</vt:lpstr>
      <vt:lpstr>Wood Type</vt:lpstr>
      <vt:lpstr>“Welcome to the Sunrise City  and Sidney Public Schools”</vt:lpstr>
      <vt:lpstr>PowerPoint Presentation</vt:lpstr>
      <vt:lpstr>PowerPoint Presentation</vt:lpstr>
      <vt:lpstr>PowerPoint Presentation</vt:lpstr>
      <vt:lpstr>PowerPoint Presentation</vt:lpstr>
      <vt:lpstr>Three Big Ideas</vt:lpstr>
      <vt:lpstr>   Four Critical Questions</vt:lpstr>
      <vt:lpstr>PowerPoint Presentation</vt:lpstr>
      <vt:lpstr>Learning for all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Kelly Johnson</cp:lastModifiedBy>
  <cp:revision>866</cp:revision>
  <cp:lastPrinted>2014-08-08T02:42:16Z</cp:lastPrinted>
  <dcterms:created xsi:type="dcterms:W3CDTF">2007-06-21T18:56:39Z</dcterms:created>
  <dcterms:modified xsi:type="dcterms:W3CDTF">2015-04-15T17:04:17Z</dcterms:modified>
</cp:coreProperties>
</file>